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70" d="100"/>
          <a:sy n="70" d="100"/>
        </p:scale>
        <p:origin x="-12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80;&#1083;&#1080;&#1103;\Desktop\otkrytyy_urok-4kl.russkiy_yazyk\&#1086;&#1090;&#1082;&#1088;&#1099;&#1090;&#1099;&#1081;%20&#1091;&#1088;&#1086;&#1082;-4&#1082;&#1083;.&#1088;&#1091;&#1089;&#1089;&#1082;&#1080;&#1081;%20&#1103;&#1079;&#1074;&#1082;\&#1058;&#1077;&#1093;&#1082;&#1072;&#1088;&#1090;&#1072;%204%20&#1082;&#1083;.&#1088;&#1091;&#1089;&#1089;.&#1103;&#1079;..docx" TargetMode="Externa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475" y="506786"/>
            <a:ext cx="7772400" cy="14700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/>
              <a:t>Тема урока:</a:t>
            </a:r>
            <a:r>
              <a:rPr lang="ru-RU" sz="7200" dirty="0" smtClean="0"/>
              <a:t> 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13547" y="2775978"/>
            <a:ext cx="8064500" cy="3429000"/>
          </a:xfrm>
        </p:spPr>
        <p:txBody>
          <a:bodyPr/>
          <a:lstStyle/>
          <a:p>
            <a:pPr marL="36513" algn="ctr" eaLnBrk="1" hangingPunct="1">
              <a:spcBef>
                <a:spcPct val="0"/>
              </a:spcBef>
            </a:pPr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</a:rPr>
              <a:t>Правописание глаголов.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881064" y="4612621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Сос</a:t>
            </a:r>
            <a:r>
              <a:rPr lang="ru-RU" sz="4400" baseline="0" dirty="0" err="1" smtClean="0">
                <a:latin typeface="+mj-lt"/>
                <a:ea typeface="+mj-ea"/>
                <a:cs typeface="+mj-cs"/>
              </a:rPr>
              <a:t>тавила</a:t>
            </a:r>
            <a:r>
              <a:rPr lang="ru-RU" sz="4400" baseline="0" dirty="0" smtClean="0">
                <a:latin typeface="+mj-lt"/>
                <a:ea typeface="+mj-ea"/>
                <a:cs typeface="+mj-cs"/>
              </a:rPr>
              <a:t>:</a:t>
            </a:r>
            <a:r>
              <a:rPr lang="ru-RU" sz="4400" dirty="0" smtClean="0">
                <a:latin typeface="+mj-lt"/>
                <a:ea typeface="+mj-ea"/>
                <a:cs typeface="+mj-cs"/>
              </a:rPr>
              <a:t> </a:t>
            </a:r>
            <a:r>
              <a:rPr lang="ru-RU" sz="4400" dirty="0" err="1" smtClean="0">
                <a:latin typeface="+mj-lt"/>
                <a:ea typeface="+mj-ea"/>
                <a:cs typeface="+mj-cs"/>
              </a:rPr>
              <a:t>Ломовцева</a:t>
            </a:r>
            <a:r>
              <a:rPr lang="ru-RU" sz="4400" dirty="0" smtClean="0">
                <a:latin typeface="+mj-lt"/>
                <a:ea typeface="+mj-ea"/>
                <a:cs typeface="+mj-cs"/>
              </a:rPr>
              <a:t> Екатерина Валерьевна,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latin typeface="+mj-lt"/>
                <a:ea typeface="+mj-ea"/>
                <a:cs typeface="+mj-cs"/>
              </a:rPr>
              <a:t>учитель начальных классов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latin typeface="+mj-lt"/>
                <a:ea typeface="+mj-ea"/>
                <a:cs typeface="+mj-cs"/>
              </a:rPr>
              <a:t>МБОУ СОШ2 им. А.С. Пушкина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г.Белореченска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latin typeface="+mj-lt"/>
                <a:ea typeface="+mj-ea"/>
                <a:cs typeface="+mj-cs"/>
              </a:rPr>
              <a:t>2016г</a:t>
            </a: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74059" y="1358153"/>
            <a:ext cx="7422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0953" y="739586"/>
            <a:ext cx="74362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9588" y="716102"/>
            <a:ext cx="7624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76" indent="-265176">
              <a:defRPr/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33"/>
          <p:cNvSpPr txBox="1">
            <a:spLocks noRot="1" noChangeArrowheads="1"/>
          </p:cNvSpPr>
          <p:nvPr/>
        </p:nvSpPr>
        <p:spPr>
          <a:xfrm>
            <a:off x="282389" y="526863"/>
            <a:ext cx="8385175" cy="10414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30306" y="439178"/>
            <a:ext cx="8229600" cy="11398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762000" y="1355294"/>
            <a:ext cx="7758545" cy="475456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71500" y="500063"/>
            <a:ext cx="7772400" cy="1000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89211" y="1707775"/>
            <a:ext cx="6979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685800" y="609600"/>
            <a:ext cx="7993063" cy="26209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5931"/>
              </a:avLst>
            </a:prstTxWarp>
          </a:bodyPr>
          <a:lstStyle/>
          <a:p>
            <a:pPr algn="ctr"/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609600" y="46482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18" name="Oval 2"/>
          <p:cNvSpPr>
            <a:spLocks noChangeArrowheads="1"/>
          </p:cNvSpPr>
          <p:nvPr/>
        </p:nvSpPr>
        <p:spPr bwMode="auto">
          <a:xfrm>
            <a:off x="3149040" y="2800444"/>
            <a:ext cx="2736850" cy="216058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Oval 3"/>
          <p:cNvSpPr>
            <a:spLocks noChangeArrowheads="1"/>
          </p:cNvSpPr>
          <p:nvPr/>
        </p:nvSpPr>
        <p:spPr bwMode="auto">
          <a:xfrm>
            <a:off x="3707653" y="1589927"/>
            <a:ext cx="1727200" cy="13684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>
              <a:solidFill>
                <a:srgbClr val="000000"/>
              </a:solidFill>
            </a:endParaRPr>
          </a:p>
        </p:txBody>
      </p:sp>
      <p:sp>
        <p:nvSpPr>
          <p:cNvPr id="20" name="Oval 39"/>
          <p:cNvSpPr>
            <a:spLocks noChangeArrowheads="1"/>
          </p:cNvSpPr>
          <p:nvPr/>
        </p:nvSpPr>
        <p:spPr bwMode="auto">
          <a:xfrm rot="20934877">
            <a:off x="4647920" y="4692745"/>
            <a:ext cx="1146175" cy="504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>
              <a:solidFill>
                <a:srgbClr val="000000"/>
              </a:solidFill>
            </a:endParaRP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 rot="830955">
            <a:off x="3289582" y="4631860"/>
            <a:ext cx="1150937" cy="503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>
              <a:solidFill>
                <a:srgbClr val="000000"/>
              </a:solidFill>
            </a:endParaRPr>
          </a:p>
        </p:txBody>
      </p:sp>
      <p:sp>
        <p:nvSpPr>
          <p:cNvPr id="22" name="AutoShape 37"/>
          <p:cNvSpPr>
            <a:spLocks noChangeArrowheads="1"/>
          </p:cNvSpPr>
          <p:nvPr/>
        </p:nvSpPr>
        <p:spPr bwMode="auto">
          <a:xfrm rot="1261379">
            <a:off x="5902045" y="2846575"/>
            <a:ext cx="1058862" cy="1254125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0 h 21600"/>
              <a:gd name="T4" fmla="*/ 0 w 21600"/>
              <a:gd name="T5" fmla="*/ 2147483646 h 21600"/>
              <a:gd name="T6" fmla="*/ 0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0 w 21600"/>
              <a:gd name="T25" fmla="*/ 16700 h 21600"/>
              <a:gd name="T26" fmla="*/ 17912 w 21600"/>
              <a:gd name="T27" fmla="*/ 1791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lnTo>
                  <a:pt x="17306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" name="Picture 34" descr="varezki2_resiz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599"/>
          <a:stretch>
            <a:fillRect/>
          </a:stretch>
        </p:blipFill>
        <p:spPr bwMode="auto">
          <a:xfrm rot="1798119">
            <a:off x="6566834" y="2203916"/>
            <a:ext cx="10445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AutoShape 36"/>
          <p:cNvSpPr>
            <a:spLocks noChangeArrowheads="1"/>
          </p:cNvSpPr>
          <p:nvPr/>
        </p:nvSpPr>
        <p:spPr bwMode="auto">
          <a:xfrm rot="2333782" flipH="1" flipV="1">
            <a:off x="2212415" y="2388627"/>
            <a:ext cx="1173163" cy="1338262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0 h 21600"/>
              <a:gd name="T4" fmla="*/ 0 w 21600"/>
              <a:gd name="T5" fmla="*/ 2147483646 h 21600"/>
              <a:gd name="T6" fmla="*/ 0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0 w 21600"/>
              <a:gd name="T25" fmla="*/ 16700 h 21600"/>
              <a:gd name="T26" fmla="*/ 17912 w 21600"/>
              <a:gd name="T27" fmla="*/ 1791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lnTo>
                  <a:pt x="17306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" name="Picture 33" descr="varezki2_resiz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33"/>
          <a:stretch>
            <a:fillRect/>
          </a:stretch>
        </p:blipFill>
        <p:spPr bwMode="auto">
          <a:xfrm rot="13259583">
            <a:off x="1403163" y="3020919"/>
            <a:ext cx="99377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AutoShape 43"/>
          <p:cNvSpPr>
            <a:spLocks noChangeArrowheads="1"/>
          </p:cNvSpPr>
          <p:nvPr/>
        </p:nvSpPr>
        <p:spPr bwMode="auto">
          <a:xfrm rot="15840560">
            <a:off x="4539878" y="2440362"/>
            <a:ext cx="209550" cy="504825"/>
          </a:xfrm>
          <a:prstGeom prst="moon">
            <a:avLst>
              <a:gd name="adj" fmla="val 3881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>
              <a:solidFill>
                <a:srgbClr val="000000"/>
              </a:solidFill>
            </a:endParaRPr>
          </a:p>
        </p:txBody>
      </p:sp>
      <p:sp>
        <p:nvSpPr>
          <p:cNvPr id="27" name="AutoShape 42"/>
          <p:cNvSpPr>
            <a:spLocks noChangeArrowheads="1"/>
          </p:cNvSpPr>
          <p:nvPr/>
        </p:nvSpPr>
        <p:spPr bwMode="auto">
          <a:xfrm rot="4163096">
            <a:off x="4927740" y="1788599"/>
            <a:ext cx="288925" cy="1081088"/>
          </a:xfrm>
          <a:prstGeom prst="triangle">
            <a:avLst>
              <a:gd name="adj" fmla="val 100000"/>
            </a:avLst>
          </a:prstGeom>
          <a:gradFill rotWithShape="1">
            <a:gsLst>
              <a:gs pos="0">
                <a:srgbClr val="FF6600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>
              <a:solidFill>
                <a:srgbClr val="000000"/>
              </a:solidFill>
            </a:endParaRPr>
          </a:p>
        </p:txBody>
      </p:sp>
      <p:pic>
        <p:nvPicPr>
          <p:cNvPr id="28" name="Picture 27" descr="1198423906_0lik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t="27179" r="54167" b="36531"/>
          <a:stretch>
            <a:fillRect/>
          </a:stretch>
        </p:blipFill>
        <p:spPr bwMode="auto">
          <a:xfrm rot="20854356">
            <a:off x="3055191" y="557306"/>
            <a:ext cx="2519362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Oval 40"/>
          <p:cNvSpPr>
            <a:spLocks noChangeArrowheads="1"/>
          </p:cNvSpPr>
          <p:nvPr/>
        </p:nvSpPr>
        <p:spPr bwMode="auto">
          <a:xfrm>
            <a:off x="4224338" y="2165444"/>
            <a:ext cx="287337" cy="287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>
              <a:solidFill>
                <a:srgbClr val="000000"/>
              </a:solidFill>
            </a:endParaRPr>
          </a:p>
        </p:txBody>
      </p:sp>
      <p:sp>
        <p:nvSpPr>
          <p:cNvPr id="30" name="Oval 41"/>
          <p:cNvSpPr>
            <a:spLocks noChangeArrowheads="1"/>
          </p:cNvSpPr>
          <p:nvPr/>
        </p:nvSpPr>
        <p:spPr bwMode="auto">
          <a:xfrm>
            <a:off x="4800600" y="2067112"/>
            <a:ext cx="287338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>
              <a:solidFill>
                <a:srgbClr val="000000"/>
              </a:solidFill>
            </a:endParaRPr>
          </a:p>
        </p:txBody>
      </p:sp>
      <p:pic>
        <p:nvPicPr>
          <p:cNvPr id="31" name="Picture 5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wind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05470" y="5968347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448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7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0" presetClass="entr" presetSubtype="0" repeatCount="4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1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042 C 0.10816 -0.01042 0.19687 0.10231 0.19687 0.2412 C 0.19687 0.38009 0.10816 0.49352 -0.00035 0.49352 C -0.10868 0.49352 -0.19688 0.38009 -0.19688 0.2412 C -0.19688 0.10231 -0.10868 -0.01042 -0.00035 -0.01042 Z " pathEditMode="relative" rAng="0" ptsTypes="fffff">
                                      <p:cBhvr>
                                        <p:cTn id="4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0"/>
                            </p:stCondLst>
                            <p:childTnLst>
                              <p:par>
                                <p:cTn id="4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0"/>
                            </p:stCondLst>
                            <p:childTnLst>
                              <p:par>
                                <p:cTn id="5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00"/>
                            </p:stCondLst>
                            <p:childTnLst>
                              <p:par>
                                <p:cTn id="65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1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2500"/>
                            </p:stCondLst>
                            <p:childTnLst>
                              <p:par>
                                <p:cTn id="7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500"/>
                            </p:stCondLst>
                            <p:childTnLst>
                              <p:par>
                                <p:cTn id="8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6500"/>
                            </p:stCondLst>
                            <p:childTnLst>
                              <p:par>
                                <p:cTn id="10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0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500"/>
                            </p:stCondLst>
                            <p:childTnLst>
                              <p:par>
                                <p:cTn id="10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1" grpId="0"/>
      <p:bldP spid="10" grpId="0"/>
      <p:bldP spid="14" grpId="0" animBg="1"/>
      <p:bldP spid="17" grpId="0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1" grpId="0" animBg="1"/>
      <p:bldP spid="22" grpId="0" animBg="1"/>
      <p:bldP spid="24" grpId="0" animBg="1"/>
      <p:bldP spid="26" grpId="0" animBg="1"/>
      <p:bldP spid="26" grpId="1" animBg="1"/>
      <p:bldP spid="27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6825" y="1653988"/>
            <a:ext cx="72211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059" y="1358153"/>
            <a:ext cx="7422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0953" y="739586"/>
            <a:ext cx="74362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9588" y="716102"/>
            <a:ext cx="7624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76" indent="-265176">
              <a:defRPr/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33"/>
          <p:cNvSpPr txBox="1">
            <a:spLocks noRot="1" noChangeArrowheads="1"/>
          </p:cNvSpPr>
          <p:nvPr/>
        </p:nvSpPr>
        <p:spPr>
          <a:xfrm>
            <a:off x="282389" y="526863"/>
            <a:ext cx="8385175" cy="10414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30306" y="439178"/>
            <a:ext cx="8229600" cy="11398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762000" y="1355294"/>
            <a:ext cx="7758545" cy="475456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71500" y="500063"/>
            <a:ext cx="7772400" cy="1000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89211" y="1707775"/>
            <a:ext cx="6979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0" y="1571625"/>
            <a:ext cx="44291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071688" y="2500313"/>
            <a:ext cx="478631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</a:p>
        </p:txBody>
      </p:sp>
      <p:pic>
        <p:nvPicPr>
          <p:cNvPr id="17" name="Рисунок 5" descr="20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3158" y="2250701"/>
            <a:ext cx="78581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4" descr="20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5260" y="2973481"/>
            <a:ext cx="785813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2" descr="20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4954" y="4600575"/>
            <a:ext cx="78581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3" descr="20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1952" y="3467660"/>
            <a:ext cx="78581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448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536295" y="363725"/>
            <a:ext cx="80645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Вставьте нужную букву в слова</a:t>
            </a: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79929" y="1758950"/>
            <a:ext cx="7637929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ласка_т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голода_т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закле_т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завян_т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ненавид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_т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нагрева_т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передерж_т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надкус_т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бре_т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00563" y="1758950"/>
            <a:ext cx="3527425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ласка</a:t>
            </a:r>
            <a:r>
              <a:rPr lang="ru-RU" sz="3200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е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т</a:t>
            </a:r>
          </a:p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голода</a:t>
            </a:r>
            <a:r>
              <a:rPr lang="ru-RU" sz="3200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е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т</a:t>
            </a:r>
          </a:p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закле</a:t>
            </a:r>
            <a:r>
              <a:rPr lang="ru-RU" sz="3200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и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т  </a:t>
            </a:r>
          </a:p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завян</a:t>
            </a:r>
            <a:r>
              <a:rPr lang="ru-RU" sz="3200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е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т</a:t>
            </a:r>
          </a:p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ненавид</a:t>
            </a:r>
            <a:r>
              <a:rPr lang="ru-RU" sz="3200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и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т</a:t>
            </a:r>
          </a:p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нагрева</a:t>
            </a:r>
            <a:r>
              <a:rPr lang="ru-RU" sz="3200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е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т</a:t>
            </a:r>
          </a:p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передерж</a:t>
            </a:r>
            <a:r>
              <a:rPr lang="ru-RU" sz="3200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и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т</a:t>
            </a:r>
          </a:p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надкус</a:t>
            </a:r>
            <a:r>
              <a:rPr lang="ru-RU" sz="3200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и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т</a:t>
            </a:r>
          </a:p>
          <a:p>
            <a:pPr>
              <a:defRPr/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бре</a:t>
            </a:r>
            <a:r>
              <a:rPr lang="ru-RU" sz="3200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е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т </a:t>
            </a:r>
          </a:p>
        </p:txBody>
      </p:sp>
    </p:spTree>
    <p:extLst>
      <p:ext uri="{BB962C8B-B14F-4D97-AF65-F5344CB8AC3E}">
        <p14:creationId xmlns="" xmlns:p14="http://schemas.microsoft.com/office/powerpoint/2010/main" val="18448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6825" y="1653988"/>
            <a:ext cx="72211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059" y="1358153"/>
            <a:ext cx="74227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Глагол – серьезная часть речи,</a:t>
            </a:r>
          </a:p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 заставит действовать нас               </a:t>
            </a:r>
          </a:p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всех:</a:t>
            </a:r>
          </a:p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Читать, писать, спрягать – и </a:t>
            </a:r>
          </a:p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обеспечит</a:t>
            </a:r>
          </a:p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 с вами в знаниях -  успех!</a:t>
            </a:r>
          </a:p>
        </p:txBody>
      </p:sp>
    </p:spTree>
    <p:extLst>
      <p:ext uri="{BB962C8B-B14F-4D97-AF65-F5344CB8AC3E}">
        <p14:creationId xmlns="" xmlns:p14="http://schemas.microsoft.com/office/powerpoint/2010/main" val="18448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6825" y="1653988"/>
            <a:ext cx="72211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059" y="1358153"/>
            <a:ext cx="7422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0953" y="739586"/>
            <a:ext cx="74362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Барабан –  </a:t>
            </a:r>
          </a:p>
          <a:p>
            <a:pPr>
              <a:defRPr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Мороз – </a:t>
            </a:r>
          </a:p>
          <a:p>
            <a:pPr>
              <a:defRPr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Дежурный –</a:t>
            </a:r>
          </a:p>
          <a:p>
            <a:pPr>
              <a:defRPr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Завтрак –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48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6825" y="1653988"/>
            <a:ext cx="72211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059" y="1358153"/>
            <a:ext cx="7422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0953" y="739586"/>
            <a:ext cx="74362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9588" y="716102"/>
            <a:ext cx="762448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76" indent="-265176"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Барабан –  барабанить (н.ф.), барабанят (3л. мн.ч.)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65176" indent="-265176">
              <a:defRPr/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76" indent="-265176"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Мороз – морозить (н.ф.), морозят (3л. мн.ч.)</a:t>
            </a:r>
          </a:p>
          <a:p>
            <a:pPr marL="265176" indent="-265176"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–II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65176" indent="-265176">
              <a:defRPr/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76" indent="-265176"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Дежурный - дежурить (н.ф.), дежурят (3л. мн.ч.)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II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65176" indent="-265176">
              <a:defRPr/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76" indent="-265176"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Завтрак - завтракать (н.ф.), завтракают (3л. мн.ч.) – 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8448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6825" y="1653988"/>
            <a:ext cx="72211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059" y="1358153"/>
            <a:ext cx="7422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0953" y="739586"/>
            <a:ext cx="74362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9588" y="716102"/>
            <a:ext cx="7624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76" indent="-265176">
              <a:defRPr/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33"/>
          <p:cNvSpPr txBox="1">
            <a:spLocks noRot="1" noChangeArrowheads="1"/>
          </p:cNvSpPr>
          <p:nvPr/>
        </p:nvSpPr>
        <p:spPr>
          <a:xfrm>
            <a:off x="282389" y="526863"/>
            <a:ext cx="8385175" cy="10414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Личные окончания глагола</a:t>
            </a:r>
          </a:p>
        </p:txBody>
      </p:sp>
      <p:graphicFrame>
        <p:nvGraphicFramePr>
          <p:cNvPr id="10" name="Group 113"/>
          <p:cNvGraphicFramePr>
            <a:graphicFrameLocks/>
          </p:cNvGraphicFramePr>
          <p:nvPr/>
        </p:nvGraphicFramePr>
        <p:xfrm>
          <a:off x="766482" y="2211948"/>
          <a:ext cx="7624483" cy="4179887"/>
        </p:xfrm>
        <a:graphic>
          <a:graphicData uri="http://schemas.openxmlformats.org/drawingml/2006/table">
            <a:tbl>
              <a:tblPr/>
              <a:tblGrid>
                <a:gridCol w="624355"/>
                <a:gridCol w="2811463"/>
                <a:gridCol w="1331912"/>
                <a:gridCol w="2856753"/>
              </a:tblGrid>
              <a:tr h="57626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 глаголов I спряжения пиши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27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ед.ч.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лицо – -у(-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);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лицо –  -ешь;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лицо – -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ет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мн. ч.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лицо - -ем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лицо - -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ете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лицо - -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(-ют)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 глаголов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спряжения пиши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4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 ч.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лицо – -у(-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);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лицо –  -ишь;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лицо – -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мн.ч.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лицо – -им;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лицо –  -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ите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лицо – -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(-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ят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448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6825" y="1653988"/>
            <a:ext cx="72211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059" y="1358153"/>
            <a:ext cx="7422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0953" y="739586"/>
            <a:ext cx="74362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9588" y="716102"/>
            <a:ext cx="7624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76" indent="-265176">
              <a:defRPr/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33"/>
          <p:cNvSpPr txBox="1">
            <a:spLocks noRot="1" noChangeArrowheads="1"/>
          </p:cNvSpPr>
          <p:nvPr/>
        </p:nvSpPr>
        <p:spPr>
          <a:xfrm>
            <a:off x="282389" y="526863"/>
            <a:ext cx="8385175" cy="10414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30306" y="439178"/>
            <a:ext cx="8229600" cy="11398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Игра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762000" y="1355294"/>
            <a:ext cx="7758545" cy="475456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Найди      четвертое                                       лишнее!»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ыходить  прижать     заиграть       растаять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вылезать  прибить      заскрипеть   прочитать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выбегать приоткрыть засолить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разволноваться</a:t>
            </a: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выпекать приехать   заулыбаться  протрубить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Техкарта 4 кл.русс.яз..docx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1784" y="521566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448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6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6825" y="1653988"/>
            <a:ext cx="72211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059" y="1358153"/>
            <a:ext cx="7422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0953" y="739586"/>
            <a:ext cx="74362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9588" y="716102"/>
            <a:ext cx="7624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76" indent="-265176">
              <a:defRPr/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33"/>
          <p:cNvSpPr txBox="1">
            <a:spLocks noRot="1" noChangeArrowheads="1"/>
          </p:cNvSpPr>
          <p:nvPr/>
        </p:nvSpPr>
        <p:spPr>
          <a:xfrm>
            <a:off x="282389" y="526863"/>
            <a:ext cx="8385175" cy="10414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30306" y="439178"/>
            <a:ext cx="8229600" cy="11398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762000" y="1355294"/>
            <a:ext cx="7758545" cy="475456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71500" y="500063"/>
            <a:ext cx="7772400" cy="1000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Домашнее задание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89211" y="1707775"/>
            <a:ext cx="697902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Учебник </a:t>
            </a:r>
          </a:p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страница 151 упражнение 5, повторить способы определения спряжения глаголов.</a:t>
            </a:r>
          </a:p>
        </p:txBody>
      </p:sp>
    </p:spTree>
    <p:extLst>
      <p:ext uri="{BB962C8B-B14F-4D97-AF65-F5344CB8AC3E}">
        <p14:creationId xmlns="" xmlns:p14="http://schemas.microsoft.com/office/powerpoint/2010/main" val="18448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6825" y="1653988"/>
            <a:ext cx="72211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059" y="1358153"/>
            <a:ext cx="7422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0953" y="739586"/>
            <a:ext cx="74362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9588" y="716102"/>
            <a:ext cx="7624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76" indent="-265176">
              <a:defRPr/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33"/>
          <p:cNvSpPr txBox="1">
            <a:spLocks noRot="1" noChangeArrowheads="1"/>
          </p:cNvSpPr>
          <p:nvPr/>
        </p:nvSpPr>
        <p:spPr>
          <a:xfrm>
            <a:off x="282389" y="526863"/>
            <a:ext cx="8385175" cy="10414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30306" y="439178"/>
            <a:ext cx="8229600" cy="11398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762000" y="1355294"/>
            <a:ext cx="7758545" cy="475456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71500" y="500063"/>
            <a:ext cx="7772400" cy="1000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89211" y="1707775"/>
            <a:ext cx="6979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685800" y="609600"/>
            <a:ext cx="7993063" cy="26209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5931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Электронная </a:t>
            </a:r>
            <a:r>
              <a:rPr lang="ru-RU" sz="3600" b="1" kern="10" dirty="0" err="1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физминутка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для глаз</a:t>
            </a:r>
          </a:p>
        </p:txBody>
      </p:sp>
      <p:pic>
        <p:nvPicPr>
          <p:cNvPr id="15" name="Picture 6" descr="post-6773-116319099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12" t="6056" r="8130" b="19731"/>
          <a:stretch>
            <a:fillRect/>
          </a:stretch>
        </p:blipFill>
        <p:spPr bwMode="auto">
          <a:xfrm rot="21178821">
            <a:off x="925513" y="3080591"/>
            <a:ext cx="2735262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 descr="post-6773-116319099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12" t="6056" r="8130" b="19731"/>
          <a:stretch>
            <a:fillRect/>
          </a:stretch>
        </p:blipFill>
        <p:spPr bwMode="auto">
          <a:xfrm rot="682518" flipH="1">
            <a:off x="5433640" y="3094038"/>
            <a:ext cx="2808287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609600" y="4648200"/>
            <a:ext cx="7924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2800" b="1" dirty="0">
                <a:solidFill>
                  <a:srgbClr val="000000"/>
                </a:solidFill>
              </a:rPr>
              <a:t>Внимательно следите глазами </a:t>
            </a:r>
          </a:p>
          <a:p>
            <a:pPr algn="ctr" eaLnBrk="1" hangingPunct="1"/>
            <a:r>
              <a:rPr lang="ru-RU" sz="2800" b="1" dirty="0">
                <a:solidFill>
                  <a:srgbClr val="000000"/>
                </a:solidFill>
              </a:rPr>
              <a:t>за двигающимися и мигающими объектами</a:t>
            </a:r>
          </a:p>
        </p:txBody>
      </p:sp>
    </p:spTree>
    <p:extLst>
      <p:ext uri="{BB962C8B-B14F-4D97-AF65-F5344CB8AC3E}">
        <p14:creationId xmlns="" xmlns:p14="http://schemas.microsoft.com/office/powerpoint/2010/main" val="18448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0" grpId="0"/>
      <p:bldP spid="14" grpId="0" animBg="1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</TotalTime>
  <Words>311</Words>
  <Application>Microsoft Office PowerPoint</Application>
  <PresentationFormat>Экран (4:3)</PresentationFormat>
  <Paragraphs>78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Тема урока: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1</cp:lastModifiedBy>
  <cp:revision>24</cp:revision>
  <dcterms:created xsi:type="dcterms:W3CDTF">2013-11-19T05:52:05Z</dcterms:created>
  <dcterms:modified xsi:type="dcterms:W3CDTF">2017-03-01T03:53:31Z</dcterms:modified>
</cp:coreProperties>
</file>